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51206400" cy="32918400"/>
  <p:notesSz cx="9296400" cy="147828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000000"/>
          </p15:clr>
        </p15:guide>
        <p15:guide id="2" pos="1612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99"/>
    <a:srgbClr val="E1B85D"/>
    <a:srgbClr val="EDC30A"/>
    <a:srgbClr val="FFAB00"/>
    <a:srgbClr val="FFD201"/>
    <a:srgbClr val="DA11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>
        <p:scale>
          <a:sx n="60" d="100"/>
          <a:sy n="60" d="100"/>
        </p:scale>
        <p:origin x="144" y="184"/>
      </p:cViewPr>
      <p:guideLst>
        <p:guide orient="horz" pos="10368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1108700"/>
            <a:ext cx="6197900" cy="5543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29625" y="7021825"/>
            <a:ext cx="7437100" cy="665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29625" y="7021825"/>
            <a:ext cx="7437100" cy="665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1108075"/>
            <a:ext cx="8623300" cy="5543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560320" y="1318262"/>
            <a:ext cx="4608576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14740890" y="-4499607"/>
            <a:ext cx="21724621" cy="460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172748578" y="41477563"/>
            <a:ext cx="134820660" cy="6451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43283507" y="-22619333"/>
            <a:ext cx="134820660" cy="19270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840480" y="10226042"/>
            <a:ext cx="43525440" cy="70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680960" y="18653759"/>
            <a:ext cx="35844481" cy="84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lvl="0" algn="ctr"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SzPts val="16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SzPts val="147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SzPts val="12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0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0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0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0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0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0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2560320" y="1318262"/>
            <a:ext cx="4608576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560320" y="7680963"/>
            <a:ext cx="46085761" cy="2172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044953" y="21153122"/>
            <a:ext cx="43525440" cy="65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0"/>
              <a:buFont typeface="Calibri"/>
              <a:buNone/>
              <a:defRPr sz="21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044953" y="13952225"/>
            <a:ext cx="4352544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b" anchorCtr="0">
            <a:noAutofit/>
          </a:bodyPr>
          <a:lstStyle>
            <a:lvl1pPr marL="457200" lvl="0" indent="-228600" algn="l"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0500"/>
              <a:buNone/>
              <a:defRPr sz="10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1900"/>
              </a:spcBef>
              <a:spcAft>
                <a:spcPts val="0"/>
              </a:spcAft>
              <a:buClr>
                <a:srgbClr val="888888"/>
              </a:buClr>
              <a:buSzPts val="9500"/>
              <a:buNone/>
              <a:defRPr sz="95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680"/>
              </a:spcBef>
              <a:spcAft>
                <a:spcPts val="0"/>
              </a:spcAft>
              <a:buClr>
                <a:srgbClr val="888888"/>
              </a:buClr>
              <a:buSzPts val="8400"/>
              <a:buNone/>
              <a:defRPr sz="84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480"/>
              </a:spcBef>
              <a:spcAft>
                <a:spcPts val="0"/>
              </a:spcAft>
              <a:buClr>
                <a:srgbClr val="888888"/>
              </a:buClr>
              <a:buSzPts val="7400"/>
              <a:buNone/>
              <a:defRPr sz="7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480"/>
              </a:spcBef>
              <a:spcAft>
                <a:spcPts val="0"/>
              </a:spcAft>
              <a:buClr>
                <a:srgbClr val="888888"/>
              </a:buClr>
              <a:buSzPts val="7400"/>
              <a:buNone/>
              <a:defRPr sz="7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480"/>
              </a:spcBef>
              <a:spcAft>
                <a:spcPts val="0"/>
              </a:spcAft>
              <a:buClr>
                <a:srgbClr val="888888"/>
              </a:buClr>
              <a:buSzPts val="7400"/>
              <a:buNone/>
              <a:defRPr sz="7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480"/>
              </a:spcBef>
              <a:spcAft>
                <a:spcPts val="0"/>
              </a:spcAft>
              <a:buClr>
                <a:srgbClr val="888888"/>
              </a:buClr>
              <a:buSzPts val="7400"/>
              <a:buNone/>
              <a:defRPr sz="7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480"/>
              </a:spcBef>
              <a:spcAft>
                <a:spcPts val="0"/>
              </a:spcAft>
              <a:buClr>
                <a:srgbClr val="888888"/>
              </a:buClr>
              <a:buSzPts val="7400"/>
              <a:buNone/>
              <a:defRPr sz="7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480"/>
              </a:spcBef>
              <a:spcAft>
                <a:spcPts val="0"/>
              </a:spcAft>
              <a:buClr>
                <a:srgbClr val="888888"/>
              </a:buClr>
              <a:buSzPts val="7400"/>
              <a:buNone/>
              <a:defRPr sz="7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560320" y="1318262"/>
            <a:ext cx="4608576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4339573" y="36865559"/>
            <a:ext cx="128611622" cy="104279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L="457200" lvl="0" indent="-1162050" algn="l"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700"/>
              <a:buChar char="•"/>
              <a:defRPr sz="14700"/>
            </a:lvl1pPr>
            <a:lvl2pPr marL="914400" lvl="1" indent="-1028700" algn="l"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2600"/>
              <a:buChar char="–"/>
              <a:defRPr sz="12600"/>
            </a:lvl2pPr>
            <a:lvl3pPr marL="1371600" lvl="2" indent="-89535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Char char="•"/>
              <a:defRPr sz="10500"/>
            </a:lvl3pPr>
            <a:lvl4pPr marL="1828800" lvl="3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–"/>
              <a:defRPr sz="9500"/>
            </a:lvl4pPr>
            <a:lvl5pPr marL="2286000" lvl="4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»"/>
              <a:defRPr sz="9500"/>
            </a:lvl5pPr>
            <a:lvl6pPr marL="2743200" lvl="5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•"/>
              <a:defRPr sz="9500"/>
            </a:lvl6pPr>
            <a:lvl7pPr marL="3200400" lvl="6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•"/>
              <a:defRPr sz="9500"/>
            </a:lvl7pPr>
            <a:lvl8pPr marL="3657600" lvl="7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•"/>
              <a:defRPr sz="9500"/>
            </a:lvl8pPr>
            <a:lvl9pPr marL="4114800" lvl="8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•"/>
              <a:defRPr sz="95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43804638" y="36865559"/>
            <a:ext cx="128611633" cy="104279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L="457200" lvl="0" indent="-1162050" algn="l"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700"/>
              <a:buChar char="•"/>
              <a:defRPr sz="14700"/>
            </a:lvl1pPr>
            <a:lvl2pPr marL="914400" lvl="1" indent="-1028700" algn="l"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2600"/>
              <a:buChar char="–"/>
              <a:defRPr sz="12600"/>
            </a:lvl2pPr>
            <a:lvl3pPr marL="1371600" lvl="2" indent="-89535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Char char="•"/>
              <a:defRPr sz="10500"/>
            </a:lvl3pPr>
            <a:lvl4pPr marL="1828800" lvl="3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–"/>
              <a:defRPr sz="9500"/>
            </a:lvl4pPr>
            <a:lvl5pPr marL="2286000" lvl="4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»"/>
              <a:defRPr sz="9500"/>
            </a:lvl5pPr>
            <a:lvl6pPr marL="2743200" lvl="5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•"/>
              <a:defRPr sz="9500"/>
            </a:lvl6pPr>
            <a:lvl7pPr marL="3200400" lvl="6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•"/>
              <a:defRPr sz="9500"/>
            </a:lvl7pPr>
            <a:lvl8pPr marL="3657600" lvl="7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•"/>
              <a:defRPr sz="9500"/>
            </a:lvl8pPr>
            <a:lvl9pPr marL="4114800" lvl="8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•"/>
              <a:defRPr sz="95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560320" y="1318262"/>
            <a:ext cx="4608576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2560320" y="7368542"/>
            <a:ext cx="22625052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b" anchorCtr="0">
            <a:noAutofit/>
          </a:bodyPr>
          <a:lstStyle>
            <a:lvl1pPr marL="457200" lvl="0" indent="-228600" algn="l"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2600"/>
              <a:buNone/>
              <a:defRPr sz="12600" b="1"/>
            </a:lvl1pPr>
            <a:lvl2pPr marL="914400" lvl="1" indent="-22860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 b="1"/>
            </a:lvl2pPr>
            <a:lvl3pPr marL="1371600" lvl="2" indent="-22860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None/>
              <a:defRPr sz="9500" b="1"/>
            </a:lvl3pPr>
            <a:lvl4pPr marL="1828800" lvl="3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4pPr>
            <a:lvl5pPr marL="2286000" lvl="4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5pPr>
            <a:lvl6pPr marL="2743200" lvl="5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6pPr>
            <a:lvl7pPr marL="3200400" lvl="6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7pPr>
            <a:lvl8pPr marL="3657600" lvl="7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8pPr>
            <a:lvl9pPr marL="4114800" lvl="8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560320" y="10439400"/>
            <a:ext cx="22625052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L="457200" lvl="0" indent="-1028700" algn="l"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2600"/>
              <a:buChar char="•"/>
              <a:defRPr sz="12600"/>
            </a:lvl1pPr>
            <a:lvl2pPr marL="914400" lvl="1" indent="-89535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Char char="–"/>
              <a:defRPr sz="10500"/>
            </a:lvl2pPr>
            <a:lvl3pPr marL="1371600" lvl="2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•"/>
              <a:defRPr sz="9500"/>
            </a:lvl3pPr>
            <a:lvl4pPr marL="1828800" lvl="3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–"/>
              <a:defRPr sz="8400"/>
            </a:lvl4pPr>
            <a:lvl5pPr marL="2286000" lvl="4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»"/>
              <a:defRPr sz="8400"/>
            </a:lvl5pPr>
            <a:lvl6pPr marL="2743200" lvl="5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6pPr>
            <a:lvl7pPr marL="3200400" lvl="6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7pPr>
            <a:lvl8pPr marL="3657600" lvl="7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8pPr>
            <a:lvl9pPr marL="4114800" lvl="8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26012144" y="7368542"/>
            <a:ext cx="22633940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b" anchorCtr="0">
            <a:noAutofit/>
          </a:bodyPr>
          <a:lstStyle>
            <a:lvl1pPr marL="457200" lvl="0" indent="-228600" algn="l"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2600"/>
              <a:buNone/>
              <a:defRPr sz="12600" b="1"/>
            </a:lvl1pPr>
            <a:lvl2pPr marL="914400" lvl="1" indent="-22860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None/>
              <a:defRPr sz="10500" b="1"/>
            </a:lvl2pPr>
            <a:lvl3pPr marL="1371600" lvl="2" indent="-22860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None/>
              <a:defRPr sz="9500" b="1"/>
            </a:lvl3pPr>
            <a:lvl4pPr marL="1828800" lvl="3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4pPr>
            <a:lvl5pPr marL="2286000" lvl="4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5pPr>
            <a:lvl6pPr marL="2743200" lvl="5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6pPr>
            <a:lvl7pPr marL="3200400" lvl="6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7pPr>
            <a:lvl8pPr marL="3657600" lvl="7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8pPr>
            <a:lvl9pPr marL="4114800" lvl="8" indent="-228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26012144" y="10439400"/>
            <a:ext cx="22633940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L="457200" lvl="0" indent="-1028700" algn="l"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2600"/>
              <a:buChar char="•"/>
              <a:defRPr sz="12600"/>
            </a:lvl1pPr>
            <a:lvl2pPr marL="914400" lvl="1" indent="-89535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Char char="–"/>
              <a:defRPr sz="10500"/>
            </a:lvl2pPr>
            <a:lvl3pPr marL="1371600" lvl="2" indent="-83185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500"/>
              <a:buChar char="•"/>
              <a:defRPr sz="9500"/>
            </a:lvl3pPr>
            <a:lvl4pPr marL="1828800" lvl="3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–"/>
              <a:defRPr sz="8400"/>
            </a:lvl4pPr>
            <a:lvl5pPr marL="2286000" lvl="4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»"/>
              <a:defRPr sz="8400"/>
            </a:lvl5pPr>
            <a:lvl6pPr marL="2743200" lvl="5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6pPr>
            <a:lvl7pPr marL="3200400" lvl="6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7pPr>
            <a:lvl8pPr marL="3657600" lvl="7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8pPr>
            <a:lvl9pPr marL="4114800" lvl="8" indent="-762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560320" y="1318262"/>
            <a:ext cx="4608576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560323" y="1310640"/>
            <a:ext cx="16846553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alibri"/>
              <a:buNone/>
              <a:defRPr sz="10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20020280" y="1310643"/>
            <a:ext cx="28625799" cy="2809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L="457200" lvl="0" indent="-1295400" algn="l"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SzPts val="16800"/>
              <a:buChar char="•"/>
              <a:defRPr sz="16800"/>
            </a:lvl1pPr>
            <a:lvl2pPr marL="914400" lvl="1" indent="-1162050" algn="l"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700"/>
              <a:buChar char="–"/>
              <a:defRPr sz="14700"/>
            </a:lvl2pPr>
            <a:lvl3pPr marL="1371600" lvl="2" indent="-1028700" algn="l"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2600"/>
              <a:buChar char="•"/>
              <a:defRPr sz="12600"/>
            </a:lvl3pPr>
            <a:lvl4pPr marL="1828800" lvl="3" indent="-89535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Char char="–"/>
              <a:defRPr sz="10500"/>
            </a:lvl4pPr>
            <a:lvl5pPr marL="2286000" lvl="4" indent="-89535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Char char="»"/>
              <a:defRPr sz="10500"/>
            </a:lvl5pPr>
            <a:lvl6pPr marL="2743200" lvl="5" indent="-89535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Char char="•"/>
              <a:defRPr sz="10500"/>
            </a:lvl6pPr>
            <a:lvl7pPr marL="3200400" lvl="6" indent="-89535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Char char="•"/>
              <a:defRPr sz="10500"/>
            </a:lvl7pPr>
            <a:lvl8pPr marL="3657600" lvl="7" indent="-89535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Char char="•"/>
              <a:defRPr sz="10500"/>
            </a:lvl8pPr>
            <a:lvl9pPr marL="4114800" lvl="8" indent="-89535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Char char="•"/>
              <a:defRPr sz="10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2560323" y="6888483"/>
            <a:ext cx="16846553" cy="2251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L="457200" lvl="0" indent="-22860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7400"/>
              <a:buNone/>
              <a:defRPr sz="7400"/>
            </a:lvl1pPr>
            <a:lvl2pPr marL="914400" lvl="1" indent="-228600" algn="l"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6300"/>
              <a:buNone/>
              <a:defRPr sz="6300"/>
            </a:lvl2pPr>
            <a:lvl3pPr marL="1371600" lvl="2" indent="-228600" algn="l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sz="5300"/>
            </a:lvl3pPr>
            <a:lvl4pPr marL="1828800" lvl="3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4pPr>
            <a:lvl5pPr marL="2286000" lvl="4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5pPr>
            <a:lvl6pPr marL="2743200" lvl="5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6pPr>
            <a:lvl7pPr marL="3200400" lvl="6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7pPr>
            <a:lvl8pPr marL="3657600" lvl="7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8pPr>
            <a:lvl9pPr marL="4114800" lvl="8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0036813" y="23042880"/>
            <a:ext cx="30723839" cy="272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alibri"/>
              <a:buNone/>
              <a:defRPr sz="10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0036813" y="2941320"/>
            <a:ext cx="30723839" cy="1975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R="0" lvl="0" algn="l" rtl="0"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SzPts val="16800"/>
              <a:buFont typeface="Arial"/>
              <a:buNone/>
              <a:defRPr sz="1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700"/>
              <a:buFont typeface="Arial"/>
              <a:buNone/>
              <a:defRPr sz="14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2600"/>
              <a:buFont typeface="Arial"/>
              <a:buNone/>
              <a:defRPr sz="1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None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None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None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None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None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None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0036813" y="25763222"/>
            <a:ext cx="30723839" cy="386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L="457200" lvl="0" indent="-228600" algn="l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7400"/>
              <a:buNone/>
              <a:defRPr sz="7400"/>
            </a:lvl1pPr>
            <a:lvl2pPr marL="914400" lvl="1" indent="-228600" algn="l"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6300"/>
              <a:buNone/>
              <a:defRPr sz="6300"/>
            </a:lvl2pPr>
            <a:lvl3pPr marL="1371600" lvl="2" indent="-228600" algn="l"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sz="5300"/>
            </a:lvl3pPr>
            <a:lvl4pPr marL="1828800" lvl="3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4pPr>
            <a:lvl5pPr marL="2286000" lvl="4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5pPr>
            <a:lvl6pPr marL="2743200" lvl="5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6pPr>
            <a:lvl7pPr marL="3200400" lvl="6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7pPr>
            <a:lvl8pPr marL="3657600" lvl="7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8pPr>
            <a:lvl9pPr marL="4114800" lvl="8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60320" y="1318262"/>
            <a:ext cx="4608576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00"/>
              <a:buFont typeface="Calibri"/>
              <a:buNone/>
              <a:defRPr sz="2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60320" y="7680963"/>
            <a:ext cx="46085761" cy="2172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t" anchorCtr="0">
            <a:noAutofit/>
          </a:bodyPr>
          <a:lstStyle>
            <a:lvl1pPr marL="457200" marR="0" lvl="0" indent="-1295400" algn="l" rtl="0"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SzPts val="16800"/>
              <a:buFont typeface="Arial"/>
              <a:buChar char="•"/>
              <a:defRPr sz="1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1162050" algn="l" rtl="0"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700"/>
              <a:buFont typeface="Arial"/>
              <a:buChar char="–"/>
              <a:defRPr sz="14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1028700" algn="l" rtl="0"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2600"/>
              <a:buFont typeface="Arial"/>
              <a:buChar char="•"/>
              <a:defRPr sz="1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8953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Char char="–"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8953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Char char="»"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8953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Char char="•"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953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Char char="•"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953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Char char="•"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9535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Arial"/>
              <a:buChar char="•"/>
              <a:defRPr sz="10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2560320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7495520" y="30510481"/>
            <a:ext cx="162153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6697919" y="30510481"/>
            <a:ext cx="1194816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700" tIns="240350" rIns="480700" bIns="2403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738" y="273153"/>
            <a:ext cx="3352970" cy="34087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4114800" y="199143"/>
            <a:ext cx="39833700" cy="15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chemeClr val="tx1"/>
                </a:solidFill>
              </a:rPr>
              <a:t>Accumulation of road salt in a calcareous fen: </a:t>
            </a:r>
            <a:r>
              <a:rPr lang="en-US" sz="8800" b="1" dirty="0" err="1">
                <a:solidFill>
                  <a:schemeClr val="tx1"/>
                </a:solidFill>
              </a:rPr>
              <a:t>Kampoosa</a:t>
            </a:r>
            <a:r>
              <a:rPr lang="en-US" sz="8800" b="1" dirty="0">
                <a:solidFill>
                  <a:schemeClr val="tx1"/>
                </a:solidFill>
              </a:rPr>
              <a:t> Bog, western Massachusetts</a:t>
            </a:r>
            <a:endParaRPr sz="88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24685184" y="4552413"/>
            <a:ext cx="237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 baseline="3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6041166" y="2879665"/>
            <a:ext cx="36151789" cy="18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Wayne Ndlovu</a:t>
            </a:r>
            <a:r>
              <a:rPr lang="en-US" sz="3600" b="1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1,2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Andrew Guswa</a:t>
            </a:r>
            <a:r>
              <a:rPr lang="en-US" sz="3600" b="1" baseline="30000" dirty="0">
                <a:latin typeface="Arial" panose="020B0604020202020204" pitchFamily="34" charset="0"/>
              </a:rPr>
              <a:t>3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Amy Rhodes</a:t>
            </a:r>
            <a:r>
              <a:rPr lang="en-US" sz="3600" b="1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lang="en-US" sz="36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2000" b="1" i="0" u="none" strike="noStrike" baseline="30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Department of Geosciences, Smith College, Northampton, MA 01063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b="1" baseline="30000" dirty="0">
                <a:latin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</a:rPr>
              <a:t>Geology Department, University of Kansas, Lawrence, KS 66044</a:t>
            </a:r>
            <a:endParaRPr lang="en-US" sz="2000" b="0" baseline="3000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b="1" baseline="30000" dirty="0">
                <a:latin typeface="Arial" panose="020B0604020202020204" pitchFamily="34" charset="0"/>
              </a:rPr>
              <a:t>3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Picker Engineering Program, Smith College, Northampton, MA 01063</a:t>
            </a:r>
            <a:endParaRPr lang="en-US" sz="2000" b="0" dirty="0">
              <a:effectLst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7660600" y="30053338"/>
            <a:ext cx="3155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0" y="0"/>
            <a:ext cx="512064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0" y="0"/>
            <a:ext cx="512064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512064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0" y="0"/>
            <a:ext cx="512064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0" y="0"/>
            <a:ext cx="512064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0" y="0"/>
            <a:ext cx="512064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0" y="0"/>
            <a:ext cx="512064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0" y="0"/>
            <a:ext cx="512064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0" y="0"/>
            <a:ext cx="512064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0" y="0"/>
            <a:ext cx="512064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38100" y="-148925"/>
            <a:ext cx="512064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43053000" y="23774400"/>
            <a:ext cx="228600" cy="155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7315200" y="18440400"/>
            <a:ext cx="184731" cy="155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13411200" y="20955000"/>
            <a:ext cx="1201593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11874713" y="25935877"/>
            <a:ext cx="8299841" cy="84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3"/>
          <p:cNvSpPr txBox="1"/>
          <p:nvPr/>
        </p:nvSpPr>
        <p:spPr>
          <a:xfrm>
            <a:off x="685800" y="23263325"/>
            <a:ext cx="2647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3"/>
          <p:cNvSpPr txBox="1"/>
          <p:nvPr/>
        </p:nvSpPr>
        <p:spPr>
          <a:xfrm>
            <a:off x="39776400" y="13792200"/>
            <a:ext cx="102108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3"/>
          <p:cNvSpPr txBox="1"/>
          <p:nvPr/>
        </p:nvSpPr>
        <p:spPr>
          <a:xfrm>
            <a:off x="76200" y="26243063"/>
            <a:ext cx="12192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3"/>
          <p:cNvSpPr txBox="1"/>
          <p:nvPr/>
        </p:nvSpPr>
        <p:spPr>
          <a:xfrm>
            <a:off x="38404800" y="22783800"/>
            <a:ext cx="1203959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32196052" y="31254761"/>
            <a:ext cx="11573688" cy="132942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80A"/>
              </a:buClr>
              <a:buSzPts val="1800"/>
              <a:buChar char="●"/>
            </a:pPr>
            <a:r>
              <a:rPr lang="en-US" sz="1800" dirty="0">
                <a:solidFill>
                  <a:srgbClr val="20180A"/>
                </a:solidFill>
              </a:rPr>
              <a:t>Dr. Erich </a:t>
            </a:r>
            <a:r>
              <a:rPr lang="en-US" sz="1800" dirty="0" err="1">
                <a:solidFill>
                  <a:srgbClr val="20180A"/>
                </a:solidFill>
              </a:rPr>
              <a:t>Hinlein</a:t>
            </a:r>
            <a:r>
              <a:rPr lang="en-US" sz="1800" dirty="0">
                <a:solidFill>
                  <a:srgbClr val="20180A"/>
                </a:solidFill>
              </a:rPr>
              <a:t> and Dr. Camelia </a:t>
            </a:r>
            <a:r>
              <a:rPr lang="en-US" sz="1800" dirty="0" err="1">
                <a:solidFill>
                  <a:srgbClr val="20180A"/>
                </a:solidFill>
              </a:rPr>
              <a:t>Rotoru</a:t>
            </a:r>
            <a:r>
              <a:rPr lang="en-US" sz="1800" dirty="0">
                <a:solidFill>
                  <a:srgbClr val="20180A"/>
                </a:solidFill>
              </a:rPr>
              <a:t> (UMass Amherst)</a:t>
            </a:r>
            <a:endParaRPr sz="1800" dirty="0">
              <a:solidFill>
                <a:srgbClr val="20180A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80A"/>
              </a:buClr>
              <a:buSzPts val="1800"/>
              <a:buChar char="●"/>
            </a:pPr>
            <a:r>
              <a:rPr lang="en-US" sz="1800" dirty="0">
                <a:solidFill>
                  <a:srgbClr val="20180A"/>
                </a:solidFill>
              </a:rPr>
              <a:t>Massachusetts Department of Transport</a:t>
            </a:r>
            <a:endParaRPr sz="1800" dirty="0">
              <a:solidFill>
                <a:srgbClr val="20180A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80A"/>
              </a:buClr>
              <a:buSzPts val="1800"/>
              <a:buChar char="●"/>
            </a:pPr>
            <a:r>
              <a:rPr lang="en-US" sz="1800" dirty="0">
                <a:solidFill>
                  <a:srgbClr val="20180A"/>
                </a:solidFill>
              </a:rPr>
              <a:t>Tracy Tien (Smith College Spatial Analysis Lab); Will Hopper (Smith College – Statistical and Data Science)</a:t>
            </a:r>
            <a:endParaRPr sz="1800" dirty="0">
              <a:solidFill>
                <a:srgbClr val="20180A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80A"/>
              </a:buClr>
              <a:buSzPts val="1800"/>
              <a:buChar char="●"/>
            </a:pPr>
            <a:r>
              <a:rPr lang="en-US" sz="1800" dirty="0">
                <a:solidFill>
                  <a:srgbClr val="20180A"/>
                </a:solidFill>
              </a:rPr>
              <a:t>Smith College McKinley, Tomlinson and SURF Funds</a:t>
            </a:r>
            <a:endParaRPr sz="1800" dirty="0">
              <a:solidFill>
                <a:srgbClr val="20180A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27660600" y="22783800"/>
            <a:ext cx="108204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3"/>
          <p:cNvSpPr txBox="1"/>
          <p:nvPr/>
        </p:nvSpPr>
        <p:spPr>
          <a:xfrm rot="10800000" flipV="1">
            <a:off x="43536002" y="6945639"/>
            <a:ext cx="7011408" cy="219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3"/>
          <p:cNvSpPr txBox="1"/>
          <p:nvPr/>
        </p:nvSpPr>
        <p:spPr>
          <a:xfrm>
            <a:off x="27813000" y="25374600"/>
            <a:ext cx="33810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5284282" y="30374172"/>
            <a:ext cx="15952624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Overall net chloride accumulation with greater accumulation rates during the winter.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Chloride outflux mainly occurs in the winter and spring months. 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High chloride outflux in fall 2018.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00" dirty="0"/>
          </a:p>
        </p:txBody>
      </p:sp>
      <p:sp>
        <p:nvSpPr>
          <p:cNvPr id="127" name="Google Shape;127;p13"/>
          <p:cNvSpPr txBox="1"/>
          <p:nvPr/>
        </p:nvSpPr>
        <p:spPr>
          <a:xfrm>
            <a:off x="13160825" y="11345638"/>
            <a:ext cx="956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13160813" y="20424975"/>
            <a:ext cx="956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14595316" y="17952218"/>
            <a:ext cx="16583706" cy="1846629"/>
          </a:xfrm>
          <a:prstGeom prst="rect">
            <a:avLst/>
          </a:prstGeom>
          <a:solidFill>
            <a:srgbClr val="0057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Monthly chloride application, outflux and accumulation rates</a:t>
            </a:r>
            <a:endParaRPr sz="5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761823" y="22699553"/>
            <a:ext cx="13074819" cy="1122736"/>
          </a:xfrm>
          <a:prstGeom prst="rect">
            <a:avLst/>
          </a:prstGeom>
          <a:solidFill>
            <a:srgbClr val="0057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Methods:</a:t>
            </a:r>
            <a:endParaRPr sz="5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 rot="10800000" flipH="1">
            <a:off x="577225" y="29298557"/>
            <a:ext cx="228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14606823" y="10084238"/>
            <a:ext cx="16572200" cy="1015632"/>
          </a:xfrm>
          <a:prstGeom prst="rect">
            <a:avLst/>
          </a:prstGeom>
          <a:solidFill>
            <a:srgbClr val="0057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Annual Scale</a:t>
            </a:r>
            <a:endParaRPr sz="5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4135" y="404878"/>
            <a:ext cx="4987374" cy="3740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 txBox="1"/>
          <p:nvPr/>
        </p:nvSpPr>
        <p:spPr>
          <a:xfrm>
            <a:off x="518536" y="11705696"/>
            <a:ext cx="13157159" cy="1146155"/>
          </a:xfrm>
          <a:prstGeom prst="rect">
            <a:avLst/>
          </a:prstGeom>
          <a:solidFill>
            <a:srgbClr val="0057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5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Study Area:</a:t>
            </a:r>
            <a:endParaRPr sz="5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 txBox="1"/>
          <p:nvPr/>
        </p:nvSpPr>
        <p:spPr>
          <a:xfrm>
            <a:off x="761822" y="23890073"/>
            <a:ext cx="13181061" cy="5515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Data Used:</a:t>
            </a:r>
            <a:endParaRPr sz="4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Streamflow and specific conductance (SC) data for tributaries flowing in and out of the wetland. SC is used to calculate chloride concentrations.</a:t>
            </a:r>
            <a:endParaRPr sz="3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Monthly groundwater and surface water chemistry data for 3 wells in the fen. </a:t>
            </a:r>
            <a:endParaRPr sz="3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Monthly precipitation and air temperature data</a:t>
            </a:r>
            <a:endParaRPr sz="3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Road salt application data for 1.2 mile stretch of Massachusetts Turnpike (I-90).</a:t>
            </a:r>
            <a:endParaRPr sz="3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4B4436"/>
              </a:solidFill>
              <a:latin typeface="+mn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aseline="-250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60C2A-1BF7-CB79-9C71-3F76C15826F1}"/>
              </a:ext>
            </a:extLst>
          </p:cNvPr>
          <p:cNvSpPr txBox="1"/>
          <p:nvPr/>
        </p:nvSpPr>
        <p:spPr>
          <a:xfrm>
            <a:off x="734677" y="12890993"/>
            <a:ext cx="127456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Kampoosa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Bog is a 70 ha wetland complex located in a small watershed in Stockbridge and Lee, 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Primary inlet channel is the southern flowing Marsh Brook/</a:t>
            </a:r>
            <a:r>
              <a:rPr lang="en-US" sz="3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Kampoosa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Brook which flows under the turnpike before entering the bog.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1" name="Google Shape;155;p13">
            <a:extLst>
              <a:ext uri="{FF2B5EF4-FFF2-40B4-BE49-F238E27FC236}">
                <a16:creationId xmlns:a16="http://schemas.microsoft.com/office/drawing/2014/main" id="{FFA6607E-E713-0045-8BBF-F100BDA5975B}"/>
              </a:ext>
            </a:extLst>
          </p:cNvPr>
          <p:cNvSpPr txBox="1"/>
          <p:nvPr/>
        </p:nvSpPr>
        <p:spPr>
          <a:xfrm>
            <a:off x="14606823" y="4947598"/>
            <a:ext cx="16572199" cy="1322680"/>
          </a:xfrm>
          <a:prstGeom prst="rect">
            <a:avLst/>
          </a:prstGeom>
          <a:solidFill>
            <a:srgbClr val="E1B85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5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Key Findings: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BFC3F-C3BF-C5E7-BE63-7D60562A8B26}"/>
              </a:ext>
            </a:extLst>
          </p:cNvPr>
          <p:cNvSpPr txBox="1"/>
          <p:nvPr/>
        </p:nvSpPr>
        <p:spPr>
          <a:xfrm>
            <a:off x="14507528" y="6307164"/>
            <a:ext cx="167293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solidFill>
                  <a:srgbClr val="201809"/>
                </a:solidFill>
                <a:effectLst/>
                <a:latin typeface="+mn-lt"/>
                <a:cs typeface="Calibri" panose="020F0502020204030204" pitchFamily="34" charset="0"/>
              </a:rPr>
              <a:t>There is a net accumulation of chloride in fen.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solidFill>
                  <a:srgbClr val="201809"/>
                </a:solidFill>
                <a:effectLst/>
                <a:latin typeface="+mn-lt"/>
                <a:cs typeface="Calibri" panose="020F0502020204030204" pitchFamily="34" charset="0"/>
              </a:rPr>
              <a:t>Increases in chloride concentrations are more pronounced at the deeper (10ft and 15ft) wells.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solidFill>
                  <a:srgbClr val="201809"/>
                </a:solidFill>
                <a:effectLst/>
                <a:latin typeface="+mn-lt"/>
                <a:cs typeface="Calibri" panose="020F0502020204030204" pitchFamily="34" charset="0"/>
              </a:rPr>
              <a:t>Chloride outflux is mainly driven by changes in discharge.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Next steps: </a:t>
            </a:r>
            <a:r>
              <a:rPr lang="en-US" sz="4000" dirty="0"/>
              <a:t>More detailed wetland characterization to understand the different groundwater concentration patterns at well B.    </a:t>
            </a:r>
            <a:br>
              <a:rPr lang="en-US" sz="4000" dirty="0"/>
            </a:br>
            <a:endParaRPr lang="en-US" sz="4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F277B00-2F6C-2E12-50EB-BFCB6C5B0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563096"/>
              </p:ext>
            </p:extLst>
          </p:nvPr>
        </p:nvGraphicFramePr>
        <p:xfrm>
          <a:off x="14807034" y="13043523"/>
          <a:ext cx="16383434" cy="4582791"/>
        </p:xfrm>
        <a:graphic>
          <a:graphicData uri="http://schemas.openxmlformats.org/drawingml/2006/table">
            <a:tbl>
              <a:tblPr/>
              <a:tblGrid>
                <a:gridCol w="1270217">
                  <a:extLst>
                    <a:ext uri="{9D8B030D-6E8A-4147-A177-3AD203B41FA5}">
                      <a16:colId xmlns:a16="http://schemas.microsoft.com/office/drawing/2014/main" val="4177957475"/>
                    </a:ext>
                  </a:extLst>
                </a:gridCol>
                <a:gridCol w="2104934">
                  <a:extLst>
                    <a:ext uri="{9D8B030D-6E8A-4147-A177-3AD203B41FA5}">
                      <a16:colId xmlns:a16="http://schemas.microsoft.com/office/drawing/2014/main" val="519893609"/>
                    </a:ext>
                  </a:extLst>
                </a:gridCol>
                <a:gridCol w="1832745">
                  <a:extLst>
                    <a:ext uri="{9D8B030D-6E8A-4147-A177-3AD203B41FA5}">
                      <a16:colId xmlns:a16="http://schemas.microsoft.com/office/drawing/2014/main" val="2824240426"/>
                    </a:ext>
                  </a:extLst>
                </a:gridCol>
                <a:gridCol w="1869035">
                  <a:extLst>
                    <a:ext uri="{9D8B030D-6E8A-4147-A177-3AD203B41FA5}">
                      <a16:colId xmlns:a16="http://schemas.microsoft.com/office/drawing/2014/main" val="1097924706"/>
                    </a:ext>
                  </a:extLst>
                </a:gridCol>
                <a:gridCol w="1596844">
                  <a:extLst>
                    <a:ext uri="{9D8B030D-6E8A-4147-A177-3AD203B41FA5}">
                      <a16:colId xmlns:a16="http://schemas.microsoft.com/office/drawing/2014/main" val="512528563"/>
                    </a:ext>
                  </a:extLst>
                </a:gridCol>
                <a:gridCol w="1415384">
                  <a:extLst>
                    <a:ext uri="{9D8B030D-6E8A-4147-A177-3AD203B41FA5}">
                      <a16:colId xmlns:a16="http://schemas.microsoft.com/office/drawing/2014/main" val="1526591839"/>
                    </a:ext>
                  </a:extLst>
                </a:gridCol>
                <a:gridCol w="1506118">
                  <a:extLst>
                    <a:ext uri="{9D8B030D-6E8A-4147-A177-3AD203B41FA5}">
                      <a16:colId xmlns:a16="http://schemas.microsoft.com/office/drawing/2014/main" val="1050767960"/>
                    </a:ext>
                  </a:extLst>
                </a:gridCol>
                <a:gridCol w="2377124">
                  <a:extLst>
                    <a:ext uri="{9D8B030D-6E8A-4147-A177-3AD203B41FA5}">
                      <a16:colId xmlns:a16="http://schemas.microsoft.com/office/drawing/2014/main" val="1438995898"/>
                    </a:ext>
                  </a:extLst>
                </a:gridCol>
                <a:gridCol w="2411033">
                  <a:extLst>
                    <a:ext uri="{9D8B030D-6E8A-4147-A177-3AD203B41FA5}">
                      <a16:colId xmlns:a16="http://schemas.microsoft.com/office/drawing/2014/main" val="1102018654"/>
                    </a:ext>
                  </a:extLst>
                </a:gridCol>
              </a:tblGrid>
              <a:tr h="92154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Hydrology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 Inputs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 Exported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 Accumulation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284929"/>
                  </a:ext>
                </a:extLst>
              </a:tr>
              <a:tr h="16526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Water Year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Precipitation (inch)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Discharge 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KB300 (cfs)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Discharge 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KB175 (cfs)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Applied to 1.2 miles of I-90 (kg)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KB-300 Inlet (kg)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KB-175 Outlet (kg)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Flux Concentration </a:t>
                      </a:r>
                      <a:r>
                        <a:rPr lang="en-US" sz="24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KB175 (mg/L)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Fen Area (kg)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856216"/>
                  </a:ext>
                </a:extLst>
              </a:tr>
              <a:tr h="669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46.9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251000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20500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119000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62.7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129000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384182"/>
                  </a:ext>
                </a:extLst>
              </a:tr>
              <a:tr h="669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53.0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221000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14400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131000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54.9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85000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31059"/>
                  </a:ext>
                </a:extLst>
              </a:tr>
              <a:tr h="669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46.8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152000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15100</a:t>
                      </a: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80000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66.1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73000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66675" marR="66675" marT="95250" marB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846144"/>
                  </a:ext>
                </a:extLst>
              </a:tr>
            </a:tbl>
          </a:graphicData>
        </a:graphic>
      </p:graphicFrame>
      <p:sp>
        <p:nvSpPr>
          <p:cNvPr id="24" name="Rectangle 5">
            <a:extLst>
              <a:ext uri="{FF2B5EF4-FFF2-40B4-BE49-F238E27FC236}">
                <a16:creationId xmlns:a16="http://schemas.microsoft.com/office/drawing/2014/main" id="{E90FB647-1428-FAE9-31AC-A0545DBAC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5315" y="11660782"/>
            <a:ext cx="15952624" cy="79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65000"/>
              </a:lnSpc>
            </a:pP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Summary of hydrologic and chloride mass balances by water year for 2018 - 2020. </a:t>
            </a:r>
            <a:endParaRPr lang="en-US" sz="3200" dirty="0"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22170F-F27F-91E5-38AA-6A74F6A039DB}"/>
              </a:ext>
            </a:extLst>
          </p:cNvPr>
          <p:cNvGrpSpPr/>
          <p:nvPr/>
        </p:nvGrpSpPr>
        <p:grpSpPr>
          <a:xfrm>
            <a:off x="32492563" y="5862566"/>
            <a:ext cx="10980666" cy="7904304"/>
            <a:chOff x="34748638" y="5173111"/>
            <a:chExt cx="13607504" cy="9420579"/>
          </a:xfrm>
        </p:grpSpPr>
        <p:pic>
          <p:nvPicPr>
            <p:cNvPr id="27" name="Picture 26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D08444BE-B2D4-7690-BDCA-AADB1458B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48638" y="5173111"/>
              <a:ext cx="13607504" cy="9420579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B8C5D8C-55CE-9BF2-A825-53440DA23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14400" y="6019800"/>
              <a:ext cx="0" cy="7035800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7CBFCF-D333-AF22-6E60-A5036BF6C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12983" y="6019800"/>
              <a:ext cx="0" cy="7035800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E4B8E9-18D3-E978-E5AB-72FB79A8C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72000" y="6019800"/>
              <a:ext cx="0" cy="7035800"/>
            </a:xfrm>
            <a:prstGeom prst="line">
              <a:avLst/>
            </a:prstGeom>
            <a:ln w="38100">
              <a:solidFill>
                <a:srgbClr val="FFC000">
                  <a:alpha val="3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FD33D6-4B35-79E7-CF69-AEC14C6A5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70583" y="6019800"/>
              <a:ext cx="11017" cy="7035800"/>
            </a:xfrm>
            <a:prstGeom prst="line">
              <a:avLst/>
            </a:prstGeom>
            <a:ln w="38100">
              <a:solidFill>
                <a:srgbClr val="EDC30A">
                  <a:alpha val="3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62E0892-B7B9-E6D8-3A73-5853AE3DB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78800" y="6019800"/>
              <a:ext cx="0" cy="7035800"/>
            </a:xfrm>
            <a:prstGeom prst="line">
              <a:avLst/>
            </a:prstGeom>
            <a:ln w="38100">
              <a:solidFill>
                <a:srgbClr val="FFC000">
                  <a:alpha val="3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B6079F-94A9-6D81-7655-F3D22C397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28183" y="6019800"/>
              <a:ext cx="0" cy="7035800"/>
            </a:xfrm>
            <a:prstGeom prst="line">
              <a:avLst/>
            </a:prstGeom>
            <a:ln w="38100">
              <a:solidFill>
                <a:srgbClr val="FFC000">
                  <a:alpha val="3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EA9CB3C-431C-EA81-859B-BF902A5A370C}"/>
              </a:ext>
            </a:extLst>
          </p:cNvPr>
          <p:cNvGrpSpPr/>
          <p:nvPr/>
        </p:nvGrpSpPr>
        <p:grpSpPr>
          <a:xfrm>
            <a:off x="15593375" y="21004096"/>
            <a:ext cx="13229558" cy="8819704"/>
            <a:chOff x="15979151" y="20041145"/>
            <a:chExt cx="13301226" cy="9187941"/>
          </a:xfrm>
        </p:grpSpPr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246595C9-18F4-535C-4E2F-E4CB6A8DA5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5979151" y="20041145"/>
              <a:ext cx="13301226" cy="918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BC8FF8-D0D5-0C6C-C5BD-1927A98F8686}"/>
                </a:ext>
              </a:extLst>
            </p:cNvPr>
            <p:cNvCxnSpPr/>
            <p:nvPr/>
          </p:nvCxnSpPr>
          <p:spPr>
            <a:xfrm flipV="1">
              <a:off x="19825667" y="20116800"/>
              <a:ext cx="0" cy="79756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2ECDE10-C76C-2461-3D33-994553CD825E}"/>
                </a:ext>
              </a:extLst>
            </p:cNvPr>
            <p:cNvCxnSpPr/>
            <p:nvPr/>
          </p:nvCxnSpPr>
          <p:spPr>
            <a:xfrm flipV="1">
              <a:off x="20713293" y="20116800"/>
              <a:ext cx="0" cy="7975600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3E5F21B-E338-31E3-E03E-A13E20BB9F63}"/>
              </a:ext>
            </a:extLst>
          </p:cNvPr>
          <p:cNvGrpSpPr/>
          <p:nvPr/>
        </p:nvGrpSpPr>
        <p:grpSpPr>
          <a:xfrm>
            <a:off x="19910579" y="7397876"/>
            <a:ext cx="15818537" cy="13712813"/>
            <a:chOff x="19910579" y="7397876"/>
            <a:chExt cx="15818537" cy="13712813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73146E5-401E-6620-F806-0E6D0020C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0579" y="20177879"/>
              <a:ext cx="1" cy="932810"/>
            </a:xfrm>
            <a:prstGeom prst="line">
              <a:avLst/>
            </a:prstGeom>
            <a:ln w="444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6E19A7-BD4C-CF1A-610A-D80DD855A9F1}"/>
                </a:ext>
              </a:extLst>
            </p:cNvPr>
            <p:cNvCxnSpPr>
              <a:cxnSpLocks/>
            </p:cNvCxnSpPr>
            <p:nvPr/>
          </p:nvCxnSpPr>
          <p:spPr>
            <a:xfrm>
              <a:off x="19910580" y="20197864"/>
              <a:ext cx="12105400" cy="4731"/>
            </a:xfrm>
            <a:prstGeom prst="line">
              <a:avLst/>
            </a:prstGeom>
            <a:ln w="444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B17DF21-C1D3-6493-ACB5-D28957318999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980" y="7397876"/>
              <a:ext cx="11444" cy="12824704"/>
            </a:xfrm>
            <a:prstGeom prst="line">
              <a:avLst/>
            </a:prstGeom>
            <a:ln w="444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8327A04-AC52-F845-8ECC-7F87F4C5953E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980" y="7397876"/>
              <a:ext cx="3713136" cy="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42A0A51E-D269-AA52-288F-AABAD6B866C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657412" y="23018622"/>
            <a:ext cx="13339955" cy="7622831"/>
          </a:xfrm>
          <a:prstGeom prst="rect">
            <a:avLst/>
          </a:prstGeom>
        </p:spPr>
      </p:pic>
      <p:sp>
        <p:nvSpPr>
          <p:cNvPr id="183" name="Google Shape;133;p13">
            <a:extLst>
              <a:ext uri="{FF2B5EF4-FFF2-40B4-BE49-F238E27FC236}">
                <a16:creationId xmlns:a16="http://schemas.microsoft.com/office/drawing/2014/main" id="{4BA64C20-36D9-9DBE-755C-698396917DF1}"/>
              </a:ext>
            </a:extLst>
          </p:cNvPr>
          <p:cNvSpPr txBox="1"/>
          <p:nvPr/>
        </p:nvSpPr>
        <p:spPr>
          <a:xfrm>
            <a:off x="32166266" y="30577683"/>
            <a:ext cx="18278133" cy="677078"/>
          </a:xfrm>
          <a:prstGeom prst="rect">
            <a:avLst/>
          </a:prstGeom>
          <a:solidFill>
            <a:srgbClr val="0057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Acknowledgements</a:t>
            </a:r>
            <a:endParaRPr sz="3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BAF52A2-EDA8-D228-95E3-0592689E7E01}"/>
              </a:ext>
            </a:extLst>
          </p:cNvPr>
          <p:cNvSpPr txBox="1"/>
          <p:nvPr/>
        </p:nvSpPr>
        <p:spPr>
          <a:xfrm>
            <a:off x="45159975" y="22908086"/>
            <a:ext cx="5469200" cy="769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</a:t>
            </a:r>
            <a:r>
              <a:rPr lang="en-US" sz="3200" dirty="0">
                <a:effectLst/>
                <a:latin typeface="+mn-lt"/>
              </a:rPr>
              <a:t>oncentrations vary with depth and distance from the Turnpike.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n-lt"/>
              </a:rPr>
              <a:t>Dilution in the upper layers occurs during high discharge periods.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</a:t>
            </a:r>
            <a:r>
              <a:rPr lang="en-US" sz="3200" dirty="0">
                <a:effectLst/>
                <a:latin typeface="+mn-lt"/>
              </a:rPr>
              <a:t>oncentrations increases at the 10ft and 15ft depths (A and C).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Estimated concentration increases given a total accumulation of 294000kg range from (54.0 – 36.0) mg/L for water depths of (10-15) ft.</a:t>
            </a:r>
          </a:p>
          <a:p>
            <a:endParaRPr lang="en-US" dirty="0"/>
          </a:p>
        </p:txBody>
      </p:sp>
      <p:sp>
        <p:nvSpPr>
          <p:cNvPr id="185" name="Google Shape;118;p13">
            <a:extLst>
              <a:ext uri="{FF2B5EF4-FFF2-40B4-BE49-F238E27FC236}">
                <a16:creationId xmlns:a16="http://schemas.microsoft.com/office/drawing/2014/main" id="{DD964DA9-028E-3526-6DEC-1224882FC385}"/>
              </a:ext>
            </a:extLst>
          </p:cNvPr>
          <p:cNvSpPr txBox="1"/>
          <p:nvPr/>
        </p:nvSpPr>
        <p:spPr>
          <a:xfrm rot="10800000" flipV="1">
            <a:off x="43473229" y="6637632"/>
            <a:ext cx="7438706" cy="691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High precipitation in fall 2018 coincide with high discharge chloride outflux at the outlets (KB-175 and KB-100).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n-US" sz="3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Strong positive correlation between discharge and chloride mass flux at the </a:t>
            </a:r>
            <a:r>
              <a:rPr lang="en-US" sz="3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Kampoosa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Brook outlet point (KB-100).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Snow melt events lead to high discharge in the spring and summer months. 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BF5ECFC-E2CA-CDA3-7810-B113A0C43E2D}"/>
              </a:ext>
            </a:extLst>
          </p:cNvPr>
          <p:cNvGrpSpPr/>
          <p:nvPr/>
        </p:nvGrpSpPr>
        <p:grpSpPr>
          <a:xfrm>
            <a:off x="33028591" y="14609316"/>
            <a:ext cx="17397422" cy="6971711"/>
            <a:chOff x="32428122" y="14336649"/>
            <a:chExt cx="18246252" cy="7309725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C7A13AD7-450B-7BC9-6AA1-05594302B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2428122" y="14387373"/>
              <a:ext cx="9076411" cy="7259001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ED533CD6-E9B4-3D2F-8B7F-58EBC4D01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1644833" y="14336649"/>
              <a:ext cx="9029541" cy="7221519"/>
            </a:xfrm>
            <a:prstGeom prst="rect">
              <a:avLst/>
            </a:prstGeom>
          </p:spPr>
        </p:pic>
      </p:grpSp>
      <p:sp>
        <p:nvSpPr>
          <p:cNvPr id="1024" name="Google Shape;133;p13">
            <a:extLst>
              <a:ext uri="{FF2B5EF4-FFF2-40B4-BE49-F238E27FC236}">
                <a16:creationId xmlns:a16="http://schemas.microsoft.com/office/drawing/2014/main" id="{7922B2FF-5AA3-C975-86F8-2034E584883C}"/>
              </a:ext>
            </a:extLst>
          </p:cNvPr>
          <p:cNvSpPr txBox="1"/>
          <p:nvPr/>
        </p:nvSpPr>
        <p:spPr>
          <a:xfrm>
            <a:off x="32189920" y="21817575"/>
            <a:ext cx="18357489" cy="1015632"/>
          </a:xfrm>
          <a:prstGeom prst="rect">
            <a:avLst/>
          </a:prstGeom>
          <a:solidFill>
            <a:srgbClr val="0057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Groundwater Chloride Concentrations</a:t>
            </a:r>
            <a:endParaRPr sz="5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2BD15190-CE52-7C8B-176A-329550D25BB3}"/>
              </a:ext>
            </a:extLst>
          </p:cNvPr>
          <p:cNvSpPr txBox="1"/>
          <p:nvPr/>
        </p:nvSpPr>
        <p:spPr>
          <a:xfrm>
            <a:off x="658991" y="6270278"/>
            <a:ext cx="1297792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Road salt applied in the winter months leads to increased salinity levels in soils and water bodies.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High salinity at </a:t>
            </a:r>
            <a:r>
              <a:rPr lang="en-US" sz="3200" dirty="0" err="1"/>
              <a:t>Kampoosa</a:t>
            </a:r>
            <a:r>
              <a:rPr lang="en-US" sz="3200" dirty="0"/>
              <a:t> Bog has altered species diversity and lead to the abundance of salt tolerant plants and other invasives such as cattail and common reed.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r>
              <a:rPr lang="en-US" sz="3200" b="1" dirty="0"/>
              <a:t>    Objectives: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Estimate chloride budget over a 3-year period (2017-2020) at </a:t>
            </a:r>
            <a:r>
              <a:rPr lang="en-US" sz="3200" dirty="0" err="1"/>
              <a:t>Kampoosa</a:t>
            </a:r>
            <a:r>
              <a:rPr lang="en-US" sz="3200" dirty="0"/>
              <a:t> Bog.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Determine conditions for storage and release of road salt in the fen.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BBE82666-FA7F-796D-4845-4B16A1FD5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039" y="28343065"/>
            <a:ext cx="5284180" cy="40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TextBox 1029">
            <a:extLst>
              <a:ext uri="{FF2B5EF4-FFF2-40B4-BE49-F238E27FC236}">
                <a16:creationId xmlns:a16="http://schemas.microsoft.com/office/drawing/2014/main" id="{6D925755-824C-CDDC-A50D-4D4273D68C3D}"/>
              </a:ext>
            </a:extLst>
          </p:cNvPr>
          <p:cNvSpPr txBox="1"/>
          <p:nvPr/>
        </p:nvSpPr>
        <p:spPr>
          <a:xfrm>
            <a:off x="691101" y="29272933"/>
            <a:ext cx="9425992" cy="295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  <a:latin typeface="+mn-lt"/>
              </a:rPr>
              <a:t>Monthly changes in salt storage fen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+mn-lt"/>
              </a:rPr>
              <a:t>Salt</a:t>
            </a:r>
            <a:r>
              <a:rPr lang="en-US" sz="2400" baseline="-25000" dirty="0" err="1">
                <a:solidFill>
                  <a:schemeClr val="dk1"/>
                </a:solidFill>
                <a:latin typeface="+mn-lt"/>
              </a:rPr>
              <a:t>fen</a:t>
            </a:r>
            <a:r>
              <a:rPr lang="en-US" sz="2400" baseline="-250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baseline="30000" dirty="0">
                <a:solidFill>
                  <a:schemeClr val="dk1"/>
                </a:solidFill>
                <a:latin typeface="+mn-lt"/>
              </a:rPr>
              <a:t>j+1 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=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Salt</a:t>
            </a:r>
            <a:r>
              <a:rPr lang="en-US" sz="2400" baseline="-25000" dirty="0" err="1">
                <a:solidFill>
                  <a:schemeClr val="dk1"/>
                </a:solidFill>
                <a:latin typeface="+mn-lt"/>
              </a:rPr>
              <a:t>fen</a:t>
            </a:r>
            <a:r>
              <a:rPr lang="en-US" sz="2400" baseline="-250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baseline="30000" dirty="0">
                <a:solidFill>
                  <a:schemeClr val="dk1"/>
                </a:solidFill>
                <a:latin typeface="+mn-lt"/>
              </a:rPr>
              <a:t>j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+ </a:t>
            </a:r>
            <a:r>
              <a:rPr lang="en-US" sz="2400" dirty="0">
                <a:solidFill>
                  <a:srgbClr val="005799"/>
                </a:solidFill>
                <a:latin typeface="+mn-lt"/>
              </a:rPr>
              <a:t>(Salt applied * 0.97) </a:t>
            </a:r>
            <a:r>
              <a:rPr lang="en-US" sz="2400" baseline="30000" dirty="0">
                <a:solidFill>
                  <a:srgbClr val="005799"/>
                </a:solidFill>
                <a:latin typeface="+mn-lt"/>
              </a:rPr>
              <a:t>j</a:t>
            </a:r>
            <a:r>
              <a:rPr lang="en-US" sz="2400" dirty="0">
                <a:solidFill>
                  <a:srgbClr val="005799"/>
                </a:solidFill>
                <a:latin typeface="+mn-lt"/>
              </a:rPr>
              <a:t> + M</a:t>
            </a:r>
            <a:r>
              <a:rPr lang="en-US" sz="2400" baseline="-25000" dirty="0">
                <a:solidFill>
                  <a:srgbClr val="005799"/>
                </a:solidFill>
                <a:latin typeface="+mn-lt"/>
              </a:rPr>
              <a:t>KB300 </a:t>
            </a:r>
            <a:r>
              <a:rPr lang="en-US" sz="2400" baseline="30000" dirty="0">
                <a:solidFill>
                  <a:srgbClr val="005799"/>
                </a:solidFill>
                <a:latin typeface="+mn-lt"/>
              </a:rPr>
              <a:t>j</a:t>
            </a:r>
            <a:r>
              <a:rPr lang="en-US" sz="2400" dirty="0">
                <a:solidFill>
                  <a:srgbClr val="005799"/>
                </a:solidFill>
                <a:latin typeface="+mn-lt"/>
              </a:rPr>
              <a:t> – M</a:t>
            </a:r>
            <a:r>
              <a:rPr lang="en-US" sz="2400" baseline="-25000" dirty="0">
                <a:solidFill>
                  <a:srgbClr val="005799"/>
                </a:solidFill>
                <a:latin typeface="+mn-lt"/>
              </a:rPr>
              <a:t>KB175 </a:t>
            </a:r>
            <a:r>
              <a:rPr lang="en-US" sz="2400" baseline="30000" dirty="0">
                <a:solidFill>
                  <a:srgbClr val="005799"/>
                </a:solidFill>
                <a:latin typeface="+mn-lt"/>
              </a:rPr>
              <a:t>j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aseline="30000" dirty="0">
              <a:solidFill>
                <a:srgbClr val="005799"/>
              </a:solidFill>
              <a:latin typeface="+mn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aseline="30000" dirty="0">
                <a:solidFill>
                  <a:schemeClr val="tx1"/>
                </a:solidFill>
                <a:latin typeface="+mn-lt"/>
              </a:rPr>
              <a:t>(j = month)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1032" name="Google Shape;155;p13">
            <a:extLst>
              <a:ext uri="{FF2B5EF4-FFF2-40B4-BE49-F238E27FC236}">
                <a16:creationId xmlns:a16="http://schemas.microsoft.com/office/drawing/2014/main" id="{1EF2303D-4DC2-532B-B011-401A2209AA41}"/>
              </a:ext>
            </a:extLst>
          </p:cNvPr>
          <p:cNvSpPr txBox="1"/>
          <p:nvPr/>
        </p:nvSpPr>
        <p:spPr>
          <a:xfrm>
            <a:off x="515473" y="4968517"/>
            <a:ext cx="13160223" cy="1322680"/>
          </a:xfrm>
          <a:prstGeom prst="rect">
            <a:avLst/>
          </a:prstGeom>
          <a:solidFill>
            <a:srgbClr val="0057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5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Road Salt Contamination at </a:t>
            </a:r>
            <a:r>
              <a:rPr lang="en-US" sz="5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Kampoosa</a:t>
            </a:r>
            <a:r>
              <a:rPr lang="en-US" sz="5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Bog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55;p13">
            <a:extLst>
              <a:ext uri="{FF2B5EF4-FFF2-40B4-BE49-F238E27FC236}">
                <a16:creationId xmlns:a16="http://schemas.microsoft.com/office/drawing/2014/main" id="{92722384-E866-3CF4-0B54-9B5D201000E0}"/>
              </a:ext>
            </a:extLst>
          </p:cNvPr>
          <p:cNvSpPr txBox="1"/>
          <p:nvPr/>
        </p:nvSpPr>
        <p:spPr>
          <a:xfrm>
            <a:off x="32027424" y="4884190"/>
            <a:ext cx="18805090" cy="1322680"/>
          </a:xfrm>
          <a:prstGeom prst="rect">
            <a:avLst/>
          </a:prstGeom>
          <a:solidFill>
            <a:srgbClr val="0057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5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Conditions for release of chloride from the fen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8A1C3DAA-7104-8BF3-4336-B6A56A5149B1}"/>
              </a:ext>
            </a:extLst>
          </p:cNvPr>
          <p:cNvGrpSpPr/>
          <p:nvPr/>
        </p:nvGrpSpPr>
        <p:grpSpPr>
          <a:xfrm>
            <a:off x="916474" y="14991025"/>
            <a:ext cx="11551208" cy="7091538"/>
            <a:chOff x="916474" y="14991025"/>
            <a:chExt cx="11551208" cy="70915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5EF84F-081C-DE9D-677A-C2580D1EC1F7}"/>
                </a:ext>
              </a:extLst>
            </p:cNvPr>
            <p:cNvGrpSpPr/>
            <p:nvPr/>
          </p:nvGrpSpPr>
          <p:grpSpPr>
            <a:xfrm>
              <a:off x="916474" y="14991025"/>
              <a:ext cx="11551208" cy="7091538"/>
              <a:chOff x="884086" y="-72737"/>
              <a:chExt cx="8417825" cy="5028017"/>
            </a:xfrm>
          </p:grpSpPr>
          <p:pic>
            <p:nvPicPr>
              <p:cNvPr id="7" name="Picture 4">
                <a:extLst>
                  <a:ext uri="{FF2B5EF4-FFF2-40B4-BE49-F238E27FC236}">
                    <a16:creationId xmlns:a16="http://schemas.microsoft.com/office/drawing/2014/main" id="{CBF6AE2A-4292-D709-91F6-FC59A56584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/>
            </p:blipFill>
            <p:spPr bwMode="auto">
              <a:xfrm>
                <a:off x="884086" y="287987"/>
                <a:ext cx="5333144" cy="4667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 descr="Map&#10;&#10;Description automatically generated">
                <a:extLst>
                  <a:ext uri="{FF2B5EF4-FFF2-40B4-BE49-F238E27FC236}">
                    <a16:creationId xmlns:a16="http://schemas.microsoft.com/office/drawing/2014/main" id="{7A1DB310-2B86-B09A-7613-FE651EDF0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98267" y="-72737"/>
                <a:ext cx="2303644" cy="2592603"/>
              </a:xfrm>
              <a:prstGeom prst="rect">
                <a:avLst/>
              </a:prstGeom>
            </p:spPr>
          </p:pic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EEC84359-0F16-CCDC-7DC9-991C1A879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2382" y="316143"/>
                <a:ext cx="1564365" cy="1042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8" name="Picture 103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398048-08E0-1675-8E91-403A91A7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68225" y="20248883"/>
              <a:ext cx="1491780" cy="1244615"/>
            </a:xfrm>
            <a:prstGeom prst="rect">
              <a:avLst/>
            </a:prstGeom>
          </p:spPr>
        </p:pic>
      </p:grpSp>
      <p:pic>
        <p:nvPicPr>
          <p:cNvPr id="1040" name="Picture 1039" descr="A picture containing map&#10;&#10;Description automatically generated">
            <a:extLst>
              <a:ext uri="{FF2B5EF4-FFF2-40B4-BE49-F238E27FC236}">
                <a16:creationId xmlns:a16="http://schemas.microsoft.com/office/drawing/2014/main" id="{5E931075-251F-5BFA-34C4-D55A48FE8E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8607" y="18633569"/>
            <a:ext cx="3074841" cy="36645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2BE1C9-E50C-39CA-0B2A-9B12C0F3E59D}"/>
              </a:ext>
            </a:extLst>
          </p:cNvPr>
          <p:cNvSpPr txBox="1"/>
          <p:nvPr/>
        </p:nvSpPr>
        <p:spPr>
          <a:xfrm>
            <a:off x="9338607" y="18698647"/>
            <a:ext cx="317621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5X vertical exaggeration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FE068-894C-694F-9126-60CC9AF1B0DB}"/>
              </a:ext>
            </a:extLst>
          </p:cNvPr>
          <p:cNvSpPr txBox="1"/>
          <p:nvPr/>
        </p:nvSpPr>
        <p:spPr>
          <a:xfrm>
            <a:off x="9596039" y="31972794"/>
            <a:ext cx="32480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KB175 Watershed = 304ha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9003</TotalTime>
  <Words>661</Words>
  <Application>Microsoft Macintosh PowerPoint</Application>
  <PresentationFormat>Custom</PresentationFormat>
  <Paragraphs>98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Ndlovu, Wayne Delight Hindoga</cp:lastModifiedBy>
  <cp:revision>3</cp:revision>
  <dcterms:modified xsi:type="dcterms:W3CDTF">2022-12-08T23:44:38Z</dcterms:modified>
</cp:coreProperties>
</file>